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4"/>
  </p:sldMasterIdLst>
  <p:sldIdLst>
    <p:sldId id="260" r:id="rId5"/>
    <p:sldId id="259" r:id="rId6"/>
    <p:sldId id="262" r:id="rId7"/>
    <p:sldId id="261" r:id="rId8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935">
          <p15:clr>
            <a:srgbClr val="A4A3A4"/>
          </p15:clr>
        </p15:guide>
        <p15:guide id="2" pos="5568" userDrawn="1">
          <p15:clr>
            <a:srgbClr val="A4A3A4"/>
          </p15:clr>
        </p15:guide>
        <p15:guide id="3" orient="horz" pos="4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042"/>
    <a:srgbClr val="F15A27"/>
    <a:srgbClr val="E4BD24"/>
    <a:srgbClr val="00334A"/>
    <a:srgbClr val="64A7B0"/>
    <a:srgbClr val="6B4867"/>
    <a:srgbClr val="0BAAE2"/>
    <a:srgbClr val="FBC342"/>
    <a:srgbClr val="80C06B"/>
    <a:srgbClr val="FB5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E5F24-2C85-2278-DF38-D105BCA30B15}" v="237" dt="2025-08-15T10:30:30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2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282" y="96"/>
      </p:cViewPr>
      <p:guideLst>
        <p:guide orient="horz" pos="1935"/>
        <p:guide pos="5568"/>
        <p:guide orient="horz" pos="4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315" y="1899115"/>
            <a:ext cx="5407913" cy="2072920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316" y="4068736"/>
            <a:ext cx="5407912" cy="955221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488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68" y="223685"/>
            <a:ext cx="7231805" cy="513472"/>
          </a:xfrm>
        </p:spPr>
        <p:txBody>
          <a:bodyPr anchor="b" anchorCtr="0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68" y="746156"/>
            <a:ext cx="8485218" cy="365118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5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37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" userDrawn="1">
          <p15:clr>
            <a:srgbClr val="FBAE40"/>
          </p15:clr>
        </p15:guide>
        <p15:guide id="2" pos="55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69" y="223685"/>
            <a:ext cx="7297120" cy="513472"/>
          </a:xfrm>
        </p:spPr>
        <p:txBody>
          <a:bodyPr anchor="b" anchorCtr="0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67" y="746156"/>
            <a:ext cx="4120371" cy="365118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5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4A5B18-1B55-B0DF-4F02-7B4C647C87C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3383" y="746156"/>
            <a:ext cx="4120371" cy="365118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5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35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219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" userDrawn="1">
          <p15:clr>
            <a:srgbClr val="FBAE40"/>
          </p15:clr>
        </p15:guide>
        <p15:guide id="2" pos="55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92" y="2425960"/>
            <a:ext cx="5912191" cy="1129004"/>
          </a:xfrm>
        </p:spPr>
        <p:txBody>
          <a:bodyPr anchor="b" anchorCtr="0">
            <a:noAutofit/>
          </a:bodyPr>
          <a:lstStyle>
            <a:lvl1pPr algn="l">
              <a:defRPr sz="32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538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">
          <p15:clr>
            <a:srgbClr val="FBAE40"/>
          </p15:clr>
        </p15:guide>
        <p15:guide id="2" pos="5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84A2-23CF-44F5-B813-5187ED5C7D1C}" type="datetimeFigureOut">
              <a:rPr lang="en-US" sz="900" smtClean="0">
                <a:solidFill>
                  <a:schemeClr val="tx2"/>
                </a:solidFill>
              </a:rPr>
              <a:pPr/>
              <a:t>8/15/2025</a:t>
            </a:fld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99EC173-99AE-4773-AB25-02E469A13EAE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4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6" r:id="rId3"/>
    <p:sldLayoutId id="2147483674" r:id="rId4"/>
  </p:sldLayoutIdLst>
  <p:transition>
    <p:fade/>
  </p:transition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0446-A13A-2116-722C-8823EC9F5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Brief Personal 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00154-8C01-754D-AB3E-B6763A68F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745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7496-DFF1-8B44-8A4A-DB760872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Personal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ACE2A-8659-104C-A31F-C2302808C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Bookman Old Style"/>
              </a:rPr>
              <a:t>The ASBMR 2025 Program Committee requests that you include a brief personal reflection in your closing slide. This is intended to go beyond the standard academic background and highlight a defining experience, value, or perspective that has shaped your scientific path.  We ask you to select one of the prompts below and incorporate it into your closing slide, either through a short narrative or a visual cue. Be mindful of your presentation time and limit your response to just 1-2 minutes total. </a:t>
            </a:r>
          </a:p>
          <a:p>
            <a:endParaRPr lang="en-US" dirty="0"/>
          </a:p>
          <a:p>
            <a:r>
              <a:rPr lang="en-US"/>
              <a:t>Advice to Early-Stage Investigators</a:t>
            </a:r>
            <a:endParaRPr lang="en-US">
              <a:cs typeface="Arial"/>
            </a:endParaRPr>
          </a:p>
          <a:p>
            <a:pPr>
              <a:buClr>
                <a:srgbClr val="0B9BA0"/>
              </a:buClr>
            </a:pPr>
            <a:r>
              <a:rPr lang="en-US">
                <a:cs typeface="Arial"/>
              </a:rPr>
              <a:t>Personal Journey</a:t>
            </a:r>
            <a:endParaRPr lang="en-US" dirty="0"/>
          </a:p>
          <a:p>
            <a:pPr>
              <a:buClr>
                <a:srgbClr val="0B9BA0"/>
              </a:buClr>
            </a:pPr>
            <a:r>
              <a:rPr lang="en-US">
                <a:cs typeface="Arial"/>
              </a:rPr>
              <a:t>Resilience</a:t>
            </a:r>
            <a:endParaRPr lang="en-US" dirty="0"/>
          </a:p>
          <a:p>
            <a:pPr>
              <a:buClr>
                <a:srgbClr val="0B9BA0"/>
              </a:buClr>
            </a:pPr>
            <a:r>
              <a:rPr lang="en-US">
                <a:cs typeface="Arial"/>
              </a:rPr>
              <a:t>Work-Life Balance</a:t>
            </a:r>
            <a:endParaRPr lang="en-US" dirty="0"/>
          </a:p>
          <a:p>
            <a:pPr marL="556895" lvl="1" indent="-21399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5DF8-937B-B0B4-5536-ECC470A2B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goes on this line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17CFF-8F90-C07F-B671-21848035D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  <a:p>
            <a:pPr lvl="3"/>
            <a:r>
              <a:rPr lang="en-US" dirty="0"/>
              <a:t>Bullet four</a:t>
            </a:r>
          </a:p>
          <a:p>
            <a:pPr lvl="4"/>
            <a:r>
              <a:rPr lang="en-US" dirty="0"/>
              <a:t>Bullet five</a:t>
            </a:r>
          </a:p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  <a:p>
            <a:pPr lvl="3"/>
            <a:r>
              <a:rPr lang="en-US" dirty="0"/>
              <a:t>Bullet four</a:t>
            </a:r>
          </a:p>
          <a:p>
            <a:pPr lvl="4"/>
            <a:r>
              <a:rPr lang="en-US" dirty="0"/>
              <a:t>Bullet five</a:t>
            </a:r>
          </a:p>
          <a:p>
            <a:pPr lvl="4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F7EBC-5648-D027-BD69-78506C6D6C0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  <a:p>
            <a:pPr lvl="3"/>
            <a:r>
              <a:rPr lang="en-US" dirty="0"/>
              <a:t>Bullet four</a:t>
            </a:r>
          </a:p>
          <a:p>
            <a:pPr lvl="4"/>
            <a:r>
              <a:rPr lang="en-US" dirty="0"/>
              <a:t>Bullet five</a:t>
            </a:r>
          </a:p>
          <a:p>
            <a:r>
              <a:rPr lang="en-US" dirty="0"/>
              <a:t>Bullet one</a:t>
            </a:r>
          </a:p>
          <a:p>
            <a:pPr lvl="1"/>
            <a:r>
              <a:rPr lang="en-US" dirty="0"/>
              <a:t>Bullet two</a:t>
            </a:r>
          </a:p>
          <a:p>
            <a:pPr lvl="2"/>
            <a:r>
              <a:rPr lang="en-US" dirty="0"/>
              <a:t>Bullet three</a:t>
            </a:r>
          </a:p>
          <a:p>
            <a:pPr lvl="3"/>
            <a:r>
              <a:rPr lang="en-US" dirty="0"/>
              <a:t>Bullet four</a:t>
            </a:r>
          </a:p>
          <a:p>
            <a:pPr lvl="4"/>
            <a:r>
              <a:rPr lang="en-US" dirty="0"/>
              <a:t>Bullet five</a:t>
            </a:r>
          </a:p>
          <a:p>
            <a:pPr lvl="4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3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ECB83-631C-4E4F-7235-701C03B8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divider title can go on these lines</a:t>
            </a:r>
          </a:p>
        </p:txBody>
      </p:sp>
    </p:spTree>
    <p:extLst>
      <p:ext uri="{BB962C8B-B14F-4D97-AF65-F5344CB8AC3E}">
        <p14:creationId xmlns:p14="http://schemas.microsoft.com/office/powerpoint/2010/main" val="1573954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4">
      <a:dk1>
        <a:srgbClr val="091724"/>
      </a:dk1>
      <a:lt1>
        <a:srgbClr val="FFFFFF"/>
      </a:lt1>
      <a:dk2>
        <a:srgbClr val="091624"/>
      </a:dk2>
      <a:lt2>
        <a:srgbClr val="DDDEDD"/>
      </a:lt2>
      <a:accent1>
        <a:srgbClr val="0B9BA0"/>
      </a:accent1>
      <a:accent2>
        <a:srgbClr val="EF4066"/>
      </a:accent2>
      <a:accent3>
        <a:srgbClr val="FAA31D"/>
      </a:accent3>
      <a:accent4>
        <a:srgbClr val="4C7EC0"/>
      </a:accent4>
      <a:accent5>
        <a:srgbClr val="091624"/>
      </a:accent5>
      <a:accent6>
        <a:srgbClr val="0A9BA0"/>
      </a:accent6>
      <a:hlink>
        <a:srgbClr val="4C7EC0"/>
      </a:hlink>
      <a:folHlink>
        <a:srgbClr val="4C7EC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E2606FCAEBDB408693C0103E4F5C07" ma:contentTypeVersion="8" ma:contentTypeDescription="Create a new document." ma:contentTypeScope="" ma:versionID="ebfc8c93329cfe6704ee76f0b4106e1d">
  <xsd:schema xmlns:xsd="http://www.w3.org/2001/XMLSchema" xmlns:xs="http://www.w3.org/2001/XMLSchema" xmlns:p="http://schemas.microsoft.com/office/2006/metadata/properties" xmlns:ns2="05d1d8c5-0d6a-4471-874b-9d25753e2d0c" targetNamespace="http://schemas.microsoft.com/office/2006/metadata/properties" ma:root="true" ma:fieldsID="680baf5678661e3d7d802311e94ad31b" ns2:_="">
    <xsd:import namespace="05d1d8c5-0d6a-4471-874b-9d25753e2d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1d8c5-0d6a-4471-874b-9d25753e2d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8EFADA-8805-4A03-91B4-907E200622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4C55EB-CE48-4280-B0F7-BBB5F273D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d1d8c5-0d6a-4471-874b-9d25753e2d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009132-5B10-4654-9A0C-7EB47571AC7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99</Words>
  <Application>Microsoft Office PowerPoint</Application>
  <PresentationFormat>On-screen Show (16:9)</PresentationFormat>
  <Paragraphs>35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Brief Personal Reflection</vt:lpstr>
      <vt:lpstr>Brief Personal Reflection</vt:lpstr>
      <vt:lpstr>Slide title goes on this line here</vt:lpstr>
      <vt:lpstr>Section divider title can go on these 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38</cp:revision>
  <dcterms:created xsi:type="dcterms:W3CDTF">2017-05-10T17:08:37Z</dcterms:created>
  <dcterms:modified xsi:type="dcterms:W3CDTF">2025-08-15T10:30:31Z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0x0101007CE2606FCAEBDB408693C0103E4F5C07</vt:lpwstr>
  </property>
</Properties>
</file>